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Open Sans SemiBold"/>
      <p:regular r:id="rId37"/>
      <p:bold r:id="rId38"/>
      <p:italic r:id="rId39"/>
      <p:boldItalic r:id="rId40"/>
    </p:embeddedFont>
    <p:embeddedFont>
      <p:font typeface="Open Sans Light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OpenSansLight-bold.fntdata"/><Relationship Id="rId41" Type="http://schemas.openxmlformats.org/officeDocument/2006/relationships/font" Target="fonts/OpenSansLight-regular.fntdata"/><Relationship Id="rId22" Type="http://schemas.openxmlformats.org/officeDocument/2006/relationships/slide" Target="slides/slide17.xml"/><Relationship Id="rId44" Type="http://schemas.openxmlformats.org/officeDocument/2006/relationships/font" Target="fonts/OpenSansLight-boldItalic.fntdata"/><Relationship Id="rId21" Type="http://schemas.openxmlformats.org/officeDocument/2006/relationships/slide" Target="slides/slide16.xml"/><Relationship Id="rId43" Type="http://schemas.openxmlformats.org/officeDocument/2006/relationships/font" Target="fonts/OpenSansLight-italic.fntdata"/><Relationship Id="rId24" Type="http://schemas.openxmlformats.org/officeDocument/2006/relationships/slide" Target="slides/slide19.xml"/><Relationship Id="rId46" Type="http://schemas.openxmlformats.org/officeDocument/2006/relationships/font" Target="fonts/OpenSans-bold.fntdata"/><Relationship Id="rId23" Type="http://schemas.openxmlformats.org/officeDocument/2006/relationships/slide" Target="slides/slide18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20.xml"/><Relationship Id="rId47" Type="http://schemas.openxmlformats.org/officeDocument/2006/relationships/font" Target="fonts/OpenSans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penSansSemiBold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OpenSans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125bbe64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125bbe64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125bbe64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125bbe6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Ask audience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125bbe6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125bbe6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Perlu data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125bbe64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125bbe64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25bbe64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25bbe64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Engage audience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125bbe64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125bbe64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125bbe64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125bbe64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125bbe64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125bbe64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125bbe64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125bbe64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125bbe64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125bbe64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12d68e2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12d68e2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125bbe64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125bbe64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125bbe64c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125bbe64c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25bbe64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25bbe64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Orang yang cari makanan,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125bbe64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125bbe64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 place in the food marketplace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125bbe64c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125bbe64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125bbe64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125bbe64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buat validasi resep sehat (parameter), preferensi user, mitra restoran (menu book)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125bbe64c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125bbe64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125bbe64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125bbe6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125bbe64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125bbe64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25bbe64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25bbe64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12d68e26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12d68e26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125bbe64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125bbe64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125bbe64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125bbe64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Referensi tabel dll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12d68e26f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12d68e26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125bbe64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125bbe64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Banyak orang indonesia yang sudah mulai peka akan kesehatan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125bbe64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125bbe64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125bbe6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125bbe6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125bbe64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125bbe64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Bahas Urgensi hidup sehat.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125bbe64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125bbe64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Open Sans"/>
              <a:buNone/>
              <a:defRPr b="1" sz="52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6AA84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1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SemiBold"/>
              <a:buChar char="●"/>
              <a:defRPr sz="18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 SemiBold"/>
              <a:buChar char="■"/>
              <a:defRPr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 SemiBold"/>
              <a:buChar char="■"/>
              <a:defRPr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 SemiBold"/>
              <a:buChar char="●"/>
              <a:defRPr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 SemiBold"/>
              <a:buChar char="■"/>
              <a:defRPr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9.png"/><Relationship Id="rId13" Type="http://schemas.openxmlformats.org/officeDocument/2006/relationships/image" Target="../media/image17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27033" y="11909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Tokopedia Devcamp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Hackathon Apps</a:t>
            </a:r>
            <a:endParaRPr sz="24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18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748800" y="2150850"/>
            <a:ext cx="38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</a:t>
            </a:r>
            <a:endParaRPr/>
          </a:p>
        </p:txBody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4788175" y="2150850"/>
            <a:ext cx="38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Hidup Sehat</a:t>
            </a:r>
            <a:endParaRPr/>
          </a:p>
        </p:txBody>
      </p:sp>
      <p:cxnSp>
        <p:nvCxnSpPr>
          <p:cNvPr id="132" name="Google Shape;132;p22"/>
          <p:cNvCxnSpPr/>
          <p:nvPr/>
        </p:nvCxnSpPr>
        <p:spPr>
          <a:xfrm>
            <a:off x="3340750" y="2596975"/>
            <a:ext cx="18657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2"/>
          <p:cNvSpPr txBox="1"/>
          <p:nvPr>
            <p:ph type="title"/>
          </p:nvPr>
        </p:nvSpPr>
        <p:spPr>
          <a:xfrm>
            <a:off x="5130825" y="1268825"/>
            <a:ext cx="38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CC0000"/>
                </a:solidFill>
              </a:rPr>
              <a:t>Mahal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134" name="Google Shape;134;p22"/>
          <p:cNvSpPr txBox="1"/>
          <p:nvPr>
            <p:ph type="title"/>
          </p:nvPr>
        </p:nvSpPr>
        <p:spPr>
          <a:xfrm>
            <a:off x="2891475" y="1139500"/>
            <a:ext cx="38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CC0000"/>
                </a:solidFill>
              </a:rPr>
              <a:t>Beli Dimana?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2753925" y="3801200"/>
            <a:ext cx="38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CC0000"/>
                </a:solidFill>
              </a:rPr>
              <a:t>Bikinnya gimana?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136" name="Google Shape;136;p22"/>
          <p:cNvSpPr txBox="1"/>
          <p:nvPr>
            <p:ph type="title"/>
          </p:nvPr>
        </p:nvSpPr>
        <p:spPr>
          <a:xfrm>
            <a:off x="5206450" y="3148525"/>
            <a:ext cx="38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CC0000"/>
                </a:solidFill>
              </a:rPr>
              <a:t>Ga berubah tuh udah seminggu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159175" y="3274600"/>
            <a:ext cx="38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CC0000"/>
                </a:solidFill>
              </a:rPr>
              <a:t>Makan sehat menu nya itu itu aja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381625" y="500500"/>
            <a:ext cx="38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CC0000"/>
                </a:solidFill>
              </a:rPr>
              <a:t>Makan sehat ga enak!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2224450" y="1944275"/>
            <a:ext cx="3823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CC0000"/>
                </a:solidFill>
              </a:rPr>
              <a:t>Godaan</a:t>
            </a:r>
            <a:endParaRPr sz="1800">
              <a:solidFill>
                <a:srgbClr val="CC0000"/>
              </a:solidFill>
            </a:endParaRPr>
          </a:p>
        </p:txBody>
      </p:sp>
      <p:grpSp>
        <p:nvGrpSpPr>
          <p:cNvPr id="140" name="Google Shape;140;p22"/>
          <p:cNvGrpSpPr/>
          <p:nvPr/>
        </p:nvGrpSpPr>
        <p:grpSpPr>
          <a:xfrm>
            <a:off x="2823900" y="1381450"/>
            <a:ext cx="3593025" cy="2419750"/>
            <a:chOff x="2823900" y="1381450"/>
            <a:chExt cx="3593025" cy="2419750"/>
          </a:xfrm>
        </p:grpSpPr>
        <p:cxnSp>
          <p:nvCxnSpPr>
            <p:cNvPr id="141" name="Google Shape;141;p22"/>
            <p:cNvCxnSpPr>
              <a:endCxn id="135" idx="0"/>
            </p:cNvCxnSpPr>
            <p:nvPr/>
          </p:nvCxnSpPr>
          <p:spPr>
            <a:xfrm>
              <a:off x="3365925" y="2604200"/>
              <a:ext cx="1299600" cy="1197000"/>
            </a:xfrm>
            <a:prstGeom prst="curvedConnector2">
              <a:avLst/>
            </a:prstGeom>
            <a:noFill/>
            <a:ln cap="flat" cmpd="sng" w="762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" name="Google Shape;142;p22"/>
            <p:cNvCxnSpPr/>
            <p:nvPr/>
          </p:nvCxnSpPr>
          <p:spPr>
            <a:xfrm flipH="1">
              <a:off x="3643375" y="3045700"/>
              <a:ext cx="693300" cy="340200"/>
            </a:xfrm>
            <a:prstGeom prst="curvedConnector3">
              <a:avLst>
                <a:gd fmla="val 50000" name="adj1"/>
              </a:avLst>
            </a:prstGeom>
            <a:noFill/>
            <a:ln cap="flat" cmpd="sng" w="762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" name="Google Shape;143;p22"/>
            <p:cNvCxnSpPr/>
            <p:nvPr/>
          </p:nvCxnSpPr>
          <p:spPr>
            <a:xfrm>
              <a:off x="4336675" y="3032875"/>
              <a:ext cx="1071600" cy="214200"/>
            </a:xfrm>
            <a:prstGeom prst="curvedConnector3">
              <a:avLst>
                <a:gd fmla="val 50000" name="adj1"/>
              </a:avLst>
            </a:prstGeom>
            <a:noFill/>
            <a:ln cap="flat" cmpd="sng" w="762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4" name="Google Shape;144;p22"/>
            <p:cNvCxnSpPr/>
            <p:nvPr/>
          </p:nvCxnSpPr>
          <p:spPr>
            <a:xfrm flipH="1" rot="5400000">
              <a:off x="2521350" y="1684000"/>
              <a:ext cx="1210200" cy="605100"/>
            </a:xfrm>
            <a:prstGeom prst="curvedConnector3">
              <a:avLst>
                <a:gd fmla="val 50000" name="adj1"/>
              </a:avLst>
            </a:prstGeom>
            <a:noFill/>
            <a:ln cap="flat" cmpd="sng" w="762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" name="Google Shape;145;p22"/>
            <p:cNvCxnSpPr/>
            <p:nvPr/>
          </p:nvCxnSpPr>
          <p:spPr>
            <a:xfrm flipH="1" rot="10800000">
              <a:off x="3315550" y="1847725"/>
              <a:ext cx="529500" cy="302700"/>
            </a:xfrm>
            <a:prstGeom prst="curvedConnector3">
              <a:avLst>
                <a:gd fmla="val 50000" name="adj1"/>
              </a:avLst>
            </a:prstGeom>
            <a:noFill/>
            <a:ln cap="flat" cmpd="sng" w="762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" name="Google Shape;146;p22"/>
            <p:cNvCxnSpPr/>
            <p:nvPr/>
          </p:nvCxnSpPr>
          <p:spPr>
            <a:xfrm flipH="1" rot="10800000">
              <a:off x="3857625" y="1746900"/>
              <a:ext cx="2559300" cy="970800"/>
            </a:xfrm>
            <a:prstGeom prst="curvedConnector3">
              <a:avLst>
                <a:gd fmla="val 50000" name="adj1"/>
              </a:avLst>
            </a:prstGeom>
            <a:noFill/>
            <a:ln cap="flat" cmpd="sng" w="7620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371475" rotWithShape="0" algn="bl" dir="3180000" dist="1714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Gimana sih hidup sehat?</a:t>
            </a:r>
            <a:endParaRPr/>
          </a:p>
        </p:txBody>
      </p:sp>
      <p:sp>
        <p:nvSpPr>
          <p:cNvPr id="152" name="Google Shape;152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>
            <a:off x="-1281300" y="-745050"/>
            <a:ext cx="6633600" cy="66336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828675" rotWithShape="0" algn="bl" dir="2340000" dist="3524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 txBox="1"/>
          <p:nvPr>
            <p:ph type="ctrTitle"/>
          </p:nvPr>
        </p:nvSpPr>
        <p:spPr>
          <a:xfrm>
            <a:off x="692700" y="707325"/>
            <a:ext cx="3861000" cy="2052600"/>
          </a:xfrm>
          <a:prstGeom prst="rect">
            <a:avLst/>
          </a:prstGeom>
          <a:effectLst>
            <a:outerShdw blurRad="285750" rotWithShape="0" algn="bl" dir="3600000" dist="152400">
              <a:srgbClr val="000000">
                <a:alpha val="46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Makanan        </a:t>
            </a:r>
            <a:endParaRPr/>
          </a:p>
        </p:txBody>
      </p:sp>
      <p:sp>
        <p:nvSpPr>
          <p:cNvPr id="159" name="Google Shape;159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5276100" y="1954025"/>
            <a:ext cx="3861000" cy="3000000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3960000" dist="10477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Olahraga</a:t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3376800" y="1512975"/>
            <a:ext cx="3000000" cy="3000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4320000" dist="152400">
              <a:srgbClr val="000000">
                <a:alpha val="51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sz="9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397975" y="2644500"/>
            <a:ext cx="9939900" cy="4748400"/>
          </a:xfrm>
          <a:prstGeom prst="ellipse">
            <a:avLst/>
          </a:prstGeom>
          <a:solidFill>
            <a:srgbClr val="38761D"/>
          </a:solidFill>
          <a:ln>
            <a:noFill/>
          </a:ln>
          <a:effectLst>
            <a:outerShdw blurRad="457200" rotWithShape="0" algn="bl" dir="15660000" dist="47625">
              <a:srgbClr val="000000">
                <a:alpha val="66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type="ctrTitle"/>
          </p:nvPr>
        </p:nvSpPr>
        <p:spPr>
          <a:xfrm>
            <a:off x="311708" y="2130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TokoSehat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311700" y="39087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</a:rPr>
              <a:t>one stop solution for healthy living.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9" name="Google Shape;169;p25"/>
          <p:cNvSpPr txBox="1"/>
          <p:nvPr>
            <p:ph type="ctrTitle"/>
          </p:nvPr>
        </p:nvSpPr>
        <p:spPr>
          <a:xfrm>
            <a:off x="311700" y="0"/>
            <a:ext cx="8520600" cy="13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Solusi Kami:</a:t>
            </a:r>
            <a:endParaRPr sz="1800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725" y="1235725"/>
            <a:ext cx="2174550" cy="217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-641200" y="-995550"/>
            <a:ext cx="6342300" cy="43689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85763" rotWithShape="0" algn="bl" dir="3180000" dist="1238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446050" y="850275"/>
            <a:ext cx="5519700" cy="1839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271463" rotWithShape="0" algn="bl" dir="4680000" dist="142875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 txBox="1"/>
          <p:nvPr>
            <p:ph type="ctrTitle"/>
          </p:nvPr>
        </p:nvSpPr>
        <p:spPr>
          <a:xfrm>
            <a:off x="3866158" y="2496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Nutrition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Facts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16" y="967595"/>
            <a:ext cx="5273159" cy="15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3749575" y="-738750"/>
            <a:ext cx="5952000" cy="6328200"/>
          </a:xfrm>
          <a:prstGeom prst="ellipse">
            <a:avLst/>
          </a:prstGeom>
          <a:solidFill>
            <a:srgbClr val="38761D"/>
          </a:solidFill>
          <a:ln>
            <a:noFill/>
          </a:ln>
          <a:effectLst>
            <a:outerShdw blurRad="542925" rotWithShape="0" algn="bl" dir="5280000" dist="2286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>
            <p:ph type="ctrTitle"/>
          </p:nvPr>
        </p:nvSpPr>
        <p:spPr>
          <a:xfrm>
            <a:off x="864226" y="744575"/>
            <a:ext cx="7968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Sehat</a:t>
            </a:r>
            <a:endParaRPr/>
          </a:p>
        </p:txBody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27"/>
          <p:cNvGrpSpPr/>
          <p:nvPr/>
        </p:nvGrpSpPr>
        <p:grpSpPr>
          <a:xfrm>
            <a:off x="4370944" y="744575"/>
            <a:ext cx="2845653" cy="3919017"/>
            <a:chOff x="2606650" y="0"/>
            <a:chExt cx="3554400" cy="4895100"/>
          </a:xfrm>
        </p:grpSpPr>
        <p:sp>
          <p:nvSpPr>
            <p:cNvPr id="187" name="Google Shape;187;p27"/>
            <p:cNvSpPr/>
            <p:nvPr/>
          </p:nvSpPr>
          <p:spPr>
            <a:xfrm>
              <a:off x="2606650" y="0"/>
              <a:ext cx="3554400" cy="4895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471488" rotWithShape="0" algn="bl" dir="3900000" dist="104775">
                <a:srgbClr val="000000">
                  <a:alpha val="5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74275" y="249075"/>
              <a:ext cx="3049826" cy="4302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7"/>
          <p:cNvGrpSpPr/>
          <p:nvPr/>
        </p:nvGrpSpPr>
        <p:grpSpPr>
          <a:xfrm>
            <a:off x="6407892" y="2136179"/>
            <a:ext cx="2136641" cy="2726283"/>
            <a:chOff x="4607300" y="1489900"/>
            <a:chExt cx="2668800" cy="3405300"/>
          </a:xfrm>
        </p:grpSpPr>
        <p:sp>
          <p:nvSpPr>
            <p:cNvPr id="190" name="Google Shape;190;p27"/>
            <p:cNvSpPr/>
            <p:nvPr/>
          </p:nvSpPr>
          <p:spPr>
            <a:xfrm>
              <a:off x="4607300" y="1489900"/>
              <a:ext cx="2668800" cy="3405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3360000" dist="1333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" name="Google Shape;19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25754" y="1644863"/>
              <a:ext cx="2248074" cy="3171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/>
          <p:nvPr/>
        </p:nvSpPr>
        <p:spPr>
          <a:xfrm>
            <a:off x="-836350" y="-1162825"/>
            <a:ext cx="8823300" cy="5288700"/>
          </a:xfrm>
          <a:prstGeom prst="ellipse">
            <a:avLst/>
          </a:prstGeom>
          <a:solidFill>
            <a:srgbClr val="38761D"/>
          </a:solidFill>
          <a:ln>
            <a:noFill/>
          </a:ln>
          <a:effectLst>
            <a:outerShdw blurRad="371475" rotWithShape="0" algn="bl" dir="3540000" dist="1524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8"/>
          <p:cNvSpPr txBox="1"/>
          <p:nvPr>
            <p:ph type="ctrTitle"/>
          </p:nvPr>
        </p:nvSpPr>
        <p:spPr>
          <a:xfrm>
            <a:off x="1566208" y="2917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Filter preferensi</a:t>
            </a:r>
            <a:endParaRPr/>
          </a:p>
        </p:txBody>
      </p:sp>
      <p:sp>
        <p:nvSpPr>
          <p:cNvPr id="198" name="Google Shape;198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9" name="Google Shape;199;p28"/>
          <p:cNvGrpSpPr/>
          <p:nvPr/>
        </p:nvGrpSpPr>
        <p:grpSpPr>
          <a:xfrm>
            <a:off x="236975" y="125450"/>
            <a:ext cx="7262100" cy="3875100"/>
            <a:chOff x="69700" y="195150"/>
            <a:chExt cx="7262100" cy="3875100"/>
          </a:xfrm>
        </p:grpSpPr>
        <p:sp>
          <p:nvSpPr>
            <p:cNvPr id="200" name="Google Shape;200;p28"/>
            <p:cNvSpPr/>
            <p:nvPr/>
          </p:nvSpPr>
          <p:spPr>
            <a:xfrm>
              <a:off x="69700" y="195150"/>
              <a:ext cx="7262100" cy="3875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428625" rotWithShape="0" algn="bl" dir="4320000" dist="1333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" name="Google Shape;20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406026"/>
              <a:ext cx="6746499" cy="34122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1923600" y="691075"/>
            <a:ext cx="8307600" cy="5888400"/>
          </a:xfrm>
          <a:prstGeom prst="ellipse">
            <a:avLst/>
          </a:prstGeom>
          <a:solidFill>
            <a:srgbClr val="38761D"/>
          </a:solidFill>
          <a:ln>
            <a:noFill/>
          </a:ln>
          <a:effectLst>
            <a:outerShdw blurRad="528638" rotWithShape="0" algn="bl" dir="12480000" dist="142875">
              <a:srgbClr val="000000">
                <a:alpha val="6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 txBox="1"/>
          <p:nvPr>
            <p:ph type="ctrTitle"/>
          </p:nvPr>
        </p:nvSpPr>
        <p:spPr>
          <a:xfrm>
            <a:off x="311700" y="802200"/>
            <a:ext cx="8520600" cy="71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Rekomendasi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Meal Plan</a:t>
            </a:r>
            <a:endParaRPr sz="4000"/>
          </a:p>
        </p:txBody>
      </p:sp>
      <p:sp>
        <p:nvSpPr>
          <p:cNvPr id="208" name="Google Shape;208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29"/>
          <p:cNvGrpSpPr/>
          <p:nvPr/>
        </p:nvGrpSpPr>
        <p:grpSpPr>
          <a:xfrm>
            <a:off x="2188444" y="1515307"/>
            <a:ext cx="6720261" cy="3430239"/>
            <a:chOff x="1316775" y="1216675"/>
            <a:chExt cx="7591800" cy="3875100"/>
          </a:xfrm>
        </p:grpSpPr>
        <p:sp>
          <p:nvSpPr>
            <p:cNvPr id="210" name="Google Shape;210;p29"/>
            <p:cNvSpPr/>
            <p:nvPr/>
          </p:nvSpPr>
          <p:spPr>
            <a:xfrm>
              <a:off x="1316775" y="1216675"/>
              <a:ext cx="7591800" cy="38751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3120000" dist="123825">
                <a:srgbClr val="000000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1" name="Google Shape;211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77801" y="1449674"/>
              <a:ext cx="7136497" cy="3447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ctrTitle"/>
          </p:nvPr>
        </p:nvSpPr>
        <p:spPr>
          <a:xfrm>
            <a:off x="1510458" y="2752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HealthPoints</a:t>
            </a:r>
            <a:endParaRPr/>
          </a:p>
        </p:txBody>
      </p:sp>
      <p:sp>
        <p:nvSpPr>
          <p:cNvPr id="217" name="Google Shape;21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4000" cy="1993106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/>
          <p:nvPr/>
        </p:nvSpPr>
        <p:spPr>
          <a:xfrm>
            <a:off x="2662350" y="-1059375"/>
            <a:ext cx="6997500" cy="4390800"/>
          </a:xfrm>
          <a:prstGeom prst="ellipse">
            <a:avLst/>
          </a:prstGeom>
          <a:solidFill>
            <a:srgbClr val="38761D"/>
          </a:solidFill>
          <a:ln>
            <a:noFill/>
          </a:ln>
          <a:effectLst>
            <a:outerShdw blurRad="385763" rotWithShape="0" algn="bl" dir="2940000" dist="1524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>
            <p:ph type="ctrTitle"/>
          </p:nvPr>
        </p:nvSpPr>
        <p:spPr>
          <a:xfrm>
            <a:off x="3206100" y="1065175"/>
            <a:ext cx="5626200" cy="10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Beli langsung jadi</a:t>
            </a:r>
            <a:endParaRPr/>
          </a:p>
        </p:txBody>
      </p: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31"/>
          <p:cNvGrpSpPr/>
          <p:nvPr/>
        </p:nvGrpSpPr>
        <p:grpSpPr>
          <a:xfrm>
            <a:off x="599647" y="1607144"/>
            <a:ext cx="3972357" cy="3051734"/>
            <a:chOff x="808475" y="404225"/>
            <a:chExt cx="4390800" cy="3373200"/>
          </a:xfrm>
        </p:grpSpPr>
        <p:sp>
          <p:nvSpPr>
            <p:cNvPr id="227" name="Google Shape;227;p31"/>
            <p:cNvSpPr/>
            <p:nvPr/>
          </p:nvSpPr>
          <p:spPr>
            <a:xfrm>
              <a:off x="808475" y="404225"/>
              <a:ext cx="4390800" cy="3373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85775" rotWithShape="0" algn="bl" dir="2940000" dist="1333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0225" y="583825"/>
              <a:ext cx="3770600" cy="2928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0" y="1523175"/>
            <a:ext cx="8520600" cy="13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It all start from our concern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ctrTitle"/>
          </p:nvPr>
        </p:nvSpPr>
        <p:spPr>
          <a:xfrm>
            <a:off x="311708" y="17475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Bagaimana Tokopedia Mendapatkan Manfaat dari Produk kami?</a:t>
            </a:r>
            <a:endParaRPr/>
          </a:p>
        </p:txBody>
      </p:sp>
      <p:sp>
        <p:nvSpPr>
          <p:cNvPr id="234" name="Google Shape;234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90 Juta</a:t>
            </a:r>
            <a:endParaRPr/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pengguna aktif, apa artinya itu?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311700" y="744575"/>
            <a:ext cx="8520600" cy="27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Tokopedia untuk menjadi super-ecosystem juga perlu memperhatikan marketplace makanan.</a:t>
            </a:r>
            <a:endParaRPr sz="3000"/>
          </a:p>
        </p:txBody>
      </p:sp>
      <p:sp>
        <p:nvSpPr>
          <p:cNvPr id="246" name="Google Shape;24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Tokopedia Penetrasi Marketplace Makanan</a:t>
            </a:r>
            <a:r>
              <a:rPr lang="en-GB"/>
              <a:t> Melalui Lifestyle.</a:t>
            </a:r>
            <a:endParaRPr/>
          </a:p>
        </p:txBody>
      </p:sp>
      <p:sp>
        <p:nvSpPr>
          <p:cNvPr id="252" name="Google Shape;252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MVP</a:t>
            </a:r>
            <a:endParaRPr/>
          </a:p>
        </p:txBody>
      </p:sp>
      <p:sp>
        <p:nvSpPr>
          <p:cNvPr id="258" name="Google Shape;258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Scaling</a:t>
            </a:r>
            <a:endParaRPr/>
          </a:p>
        </p:txBody>
      </p:sp>
      <p:sp>
        <p:nvSpPr>
          <p:cNvPr id="264" name="Google Shape;264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Fitur Submit Resep</a:t>
            </a:r>
            <a:endParaRPr/>
          </a:p>
        </p:txBody>
      </p:sp>
      <p:sp>
        <p:nvSpPr>
          <p:cNvPr id="270" name="Google Shape;270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Improvements</a:t>
            </a:r>
            <a:endParaRPr/>
          </a:p>
        </p:txBody>
      </p:sp>
      <p:sp>
        <p:nvSpPr>
          <p:cNvPr id="276" name="Google Shape;27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Meal Plan Recommendation</a:t>
            </a:r>
            <a:endParaRPr/>
          </a:p>
        </p:txBody>
      </p:sp>
      <p:sp>
        <p:nvSpPr>
          <p:cNvPr id="282" name="Google Shape;282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>
            <p:ph type="ctrTitle"/>
          </p:nvPr>
        </p:nvSpPr>
        <p:spPr>
          <a:xfrm>
            <a:off x="5630625" y="744575"/>
            <a:ext cx="338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Mitra dengan Restoran</a:t>
            </a:r>
            <a:endParaRPr sz="4800"/>
          </a:p>
        </p:txBody>
      </p:sp>
      <p:sp>
        <p:nvSpPr>
          <p:cNvPr id="288" name="Google Shape;288;p41"/>
          <p:cNvSpPr txBox="1"/>
          <p:nvPr>
            <p:ph idx="1" type="subTitle"/>
          </p:nvPr>
        </p:nvSpPr>
        <p:spPr>
          <a:xfrm>
            <a:off x="5630625" y="2834125"/>
            <a:ext cx="3201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Tanda menu itu terdaftar di TokoSehat.</a:t>
            </a: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97000" y="-136138"/>
            <a:ext cx="8227752" cy="54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ctrTitle"/>
          </p:nvPr>
        </p:nvSpPr>
        <p:spPr>
          <a:xfrm>
            <a:off x="311700" y="1523175"/>
            <a:ext cx="8520600" cy="13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Lifestyle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2"/>
          <p:cNvSpPr txBox="1"/>
          <p:nvPr>
            <p:ph type="ctrTitle"/>
          </p:nvPr>
        </p:nvSpPr>
        <p:spPr>
          <a:xfrm>
            <a:off x="594301" y="744575"/>
            <a:ext cx="4337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Saya Mau Makan</a:t>
            </a:r>
            <a:endParaRPr sz="3000"/>
          </a:p>
        </p:txBody>
      </p:sp>
      <p:sp>
        <p:nvSpPr>
          <p:cNvPr id="295" name="Google Shape;295;p42"/>
          <p:cNvSpPr txBox="1"/>
          <p:nvPr>
            <p:ph idx="1" type="subTitle"/>
          </p:nvPr>
        </p:nvSpPr>
        <p:spPr>
          <a:xfrm>
            <a:off x="4931550" y="2175450"/>
            <a:ext cx="390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Salad</a:t>
            </a:r>
            <a:endParaRPr/>
          </a:p>
        </p:txBody>
      </p:sp>
      <p:sp>
        <p:nvSpPr>
          <p:cNvPr id="296" name="Google Shape;296;p42"/>
          <p:cNvSpPr txBox="1"/>
          <p:nvPr>
            <p:ph idx="1" type="subTitle"/>
          </p:nvPr>
        </p:nvSpPr>
        <p:spPr>
          <a:xfrm>
            <a:off x="4931550" y="2175450"/>
            <a:ext cx="390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Roti Panggang Alpukat</a:t>
            </a:r>
            <a:endParaRPr/>
          </a:p>
        </p:txBody>
      </p:sp>
      <p:sp>
        <p:nvSpPr>
          <p:cNvPr id="297" name="Google Shape;297;p42"/>
          <p:cNvSpPr txBox="1"/>
          <p:nvPr>
            <p:ph idx="1" type="subTitle"/>
          </p:nvPr>
        </p:nvSpPr>
        <p:spPr>
          <a:xfrm>
            <a:off x="4931550" y="2175450"/>
            <a:ext cx="390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Capcay Cah Sapi</a:t>
            </a:r>
            <a:endParaRPr/>
          </a:p>
        </p:txBody>
      </p:sp>
      <p:sp>
        <p:nvSpPr>
          <p:cNvPr id="298" name="Google Shape;298;p42"/>
          <p:cNvSpPr txBox="1"/>
          <p:nvPr>
            <p:ph idx="1" type="subTitle"/>
          </p:nvPr>
        </p:nvSpPr>
        <p:spPr>
          <a:xfrm>
            <a:off x="4931550" y="2175450"/>
            <a:ext cx="390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Nasi Goreng Sayuran</a:t>
            </a:r>
            <a:endParaRPr/>
          </a:p>
        </p:txBody>
      </p:sp>
      <p:sp>
        <p:nvSpPr>
          <p:cNvPr id="299" name="Google Shape;299;p42"/>
          <p:cNvSpPr txBox="1"/>
          <p:nvPr>
            <p:ph type="ctrTitle"/>
          </p:nvPr>
        </p:nvSpPr>
        <p:spPr>
          <a:xfrm>
            <a:off x="-15299" y="744575"/>
            <a:ext cx="4337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Saya Mau </a:t>
            </a:r>
            <a:endParaRPr sz="3000"/>
          </a:p>
        </p:txBody>
      </p:sp>
      <p:sp>
        <p:nvSpPr>
          <p:cNvPr id="300" name="Google Shape;300;p42"/>
          <p:cNvSpPr txBox="1"/>
          <p:nvPr>
            <p:ph idx="1" type="subTitle"/>
          </p:nvPr>
        </p:nvSpPr>
        <p:spPr>
          <a:xfrm>
            <a:off x="4169550" y="2175450"/>
            <a:ext cx="390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Open Sans"/>
                <a:ea typeface="Open Sans"/>
                <a:cs typeface="Open Sans"/>
                <a:sym typeface="Open Sans"/>
              </a:rPr>
              <a:t>#MulaiAjaDulu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Terima Kasih!</a:t>
            </a:r>
            <a:endParaRPr/>
          </a:p>
        </p:txBody>
      </p:sp>
      <p:sp>
        <p:nvSpPr>
          <p:cNvPr id="306" name="Google Shape;306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Pertanyaan?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ctrTitle"/>
          </p:nvPr>
        </p:nvSpPr>
        <p:spPr>
          <a:xfrm>
            <a:off x="311700" y="1523175"/>
            <a:ext cx="8520600" cy="13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Healthy </a:t>
            </a:r>
            <a:r>
              <a:rPr lang="en-GB" sz="3000"/>
              <a:t>Lifestyle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5070000" y="1909300"/>
            <a:ext cx="9345600" cy="1963500"/>
          </a:xfrm>
          <a:prstGeom prst="rect">
            <a:avLst/>
          </a:prstGeom>
          <a:effectLst>
            <a:outerShdw blurRad="414338" rotWithShape="0" algn="bl" dir="5400000" dist="11430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0">
                <a:solidFill>
                  <a:srgbClr val="38761D"/>
                </a:solidFill>
              </a:rPr>
              <a:t>73%</a:t>
            </a:r>
            <a:endParaRPr sz="30000">
              <a:solidFill>
                <a:srgbClr val="38761D"/>
              </a:solidFill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1106125"/>
            <a:ext cx="4549200" cy="1963500"/>
          </a:xfrm>
          <a:prstGeom prst="rect">
            <a:avLst/>
          </a:prstGeom>
          <a:effectLst>
            <a:outerShdw blurRad="314325" rotWithShape="0" algn="bl" dir="3600000" dist="30480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0"/>
              <a:t>73%</a:t>
            </a:r>
            <a:endParaRPr sz="15000"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594325" y="2657675"/>
            <a:ext cx="6230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Open Sans"/>
                <a:ea typeface="Open Sans"/>
                <a:cs typeface="Open Sans"/>
                <a:sym typeface="Open Sans"/>
              </a:rPr>
              <a:t>Masyarakat Indonesia menempatkan kesehatan pribadi sebagai isu nomor satu dalam kehidupan mereka.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400">
                <a:latin typeface="Open Sans"/>
                <a:ea typeface="Open Sans"/>
                <a:cs typeface="Open Sans"/>
                <a:sym typeface="Open Sans"/>
              </a:rPr>
              <a:t>(Sunlife Financial Survey - 2015)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-592725" y="985025"/>
            <a:ext cx="4002900" cy="4002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5763" rotWithShape="0" algn="bl" dir="2880000" dist="171450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151081" y="701825"/>
            <a:ext cx="2771700" cy="21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>
                <a:solidFill>
                  <a:srgbClr val="F1C232"/>
                </a:solidFill>
              </a:rPr>
              <a:t>21</a:t>
            </a:r>
            <a:r>
              <a:rPr lang="en-GB" sz="8000">
                <a:solidFill>
                  <a:srgbClr val="F1C232"/>
                </a:solidFill>
              </a:rPr>
              <a:t>%</a:t>
            </a:r>
            <a:endParaRPr sz="8000">
              <a:solidFill>
                <a:srgbClr val="F1C232"/>
              </a:solidFill>
            </a:endParaRPr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-221176" y="2649761"/>
            <a:ext cx="33393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Tahun 2018 Persentase Obesitas Masyarakat Indonesia.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Growing...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6359375" y="4604700"/>
            <a:ext cx="2990400" cy="5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(RISKESDAS, 2018)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86400" y="157650"/>
            <a:ext cx="2990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>
                <a:latin typeface="Open Sans"/>
                <a:ea typeface="Open Sans"/>
                <a:cs typeface="Open Sans"/>
                <a:sym typeface="Open Sans"/>
              </a:rPr>
              <a:t>Di Indonesia..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072575" y="661225"/>
            <a:ext cx="62307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>
                <a:latin typeface="Open Sans"/>
                <a:ea typeface="Open Sans"/>
                <a:cs typeface="Open Sans"/>
                <a:sym typeface="Open Sans"/>
              </a:rPr>
              <a:t>Setiap 5 tahun angka obesitas meningkat sebesar 40%, diprediksi 5 tahun mendatang mencapai angka 30.52% (⅓ populasi Indonesia)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3573625" y="2551950"/>
            <a:ext cx="1648200" cy="1648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5763" rotWithShape="0" algn="bl" dir="2880000" dist="171450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90</a:t>
            </a:r>
            <a:r>
              <a:rPr b="1" lang="en-GB" sz="30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30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latin typeface="Open Sans"/>
                <a:ea typeface="Open Sans"/>
                <a:cs typeface="Open Sans"/>
                <a:sym typeface="Open Sans"/>
              </a:rPr>
              <a:t>Gagal Ginjal</a:t>
            </a:r>
            <a:endParaRPr b="1"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8"/>
          <p:cNvSpPr/>
          <p:nvPr/>
        </p:nvSpPr>
        <p:spPr>
          <a:xfrm>
            <a:off x="5424600" y="2551950"/>
            <a:ext cx="1648200" cy="1648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5763" rotWithShape="0" algn="bl" dir="2880000" dist="171450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  <a:r>
              <a:rPr b="1" lang="en-GB" sz="30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30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Diabetes</a:t>
            </a:r>
            <a:endParaRPr b="1" sz="30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7275575" y="2551950"/>
            <a:ext cx="1648200" cy="16482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5763" rotWithShape="0" algn="bl" dir="2880000" dist="171450">
              <a:srgbClr val="000000">
                <a:alpha val="4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56</a:t>
            </a:r>
            <a:r>
              <a:rPr b="1" lang="en-GB" sz="3000">
                <a:solidFill>
                  <a:srgbClr val="F1C232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1" sz="30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Gagal Ginjal</a:t>
            </a:r>
            <a:endParaRPr b="1" sz="30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1648200"/>
            <a:ext cx="8520600" cy="1963500"/>
          </a:xfrm>
          <a:prstGeom prst="rect">
            <a:avLst/>
          </a:prstGeom>
          <a:effectLst>
            <a:outerShdw blurRad="314325" rotWithShape="0" algn="bl" dir="2760000" dist="19050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/>
              <a:t>“Hidup Sehat Itu Susah!”</a:t>
            </a:r>
            <a:endParaRPr sz="7200"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3477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/>
              <a:t>Masyarakat Indonesia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(Asia Pacific Healthy Aging Survey - 2017)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GERMAS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2728300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Gerakan Masyarakat Hidup Sehat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86" y="3069630"/>
            <a:ext cx="3771866" cy="174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86" y="3069630"/>
            <a:ext cx="3771866" cy="174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886" y="3082670"/>
            <a:ext cx="3771866" cy="172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886" y="3076150"/>
            <a:ext cx="3771866" cy="173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886" y="3076150"/>
            <a:ext cx="3771866" cy="173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536989" y="2119925"/>
            <a:ext cx="3771866" cy="173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69614" y="4"/>
            <a:ext cx="4981776" cy="230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04623" y="3337551"/>
            <a:ext cx="3715578" cy="172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4075" y="2059788"/>
            <a:ext cx="4063974" cy="18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322099" y="608250"/>
            <a:ext cx="4270227" cy="19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2538300" y="0"/>
            <a:ext cx="3363052" cy="15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2035100" y="1895700"/>
            <a:ext cx="10872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5244350" y="1106125"/>
            <a:ext cx="3588000" cy="1963500"/>
          </a:xfrm>
          <a:prstGeom prst="rect">
            <a:avLst/>
          </a:prstGeom>
          <a:effectLst>
            <a:outerShdw blurRad="257175" rotWithShape="0" algn="bl" dir="4560000" dist="1333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34%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4399700" y="2925300"/>
            <a:ext cx="4432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Makanan dan Minuman </a:t>
            </a:r>
            <a:r>
              <a:rPr b="1" lang="en-GB" sz="24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fast food </a:t>
            </a:r>
            <a:r>
              <a:rPr lang="en-GB" sz="2400"/>
              <a:t>menguasai market makanan Indonesia.</a:t>
            </a:r>
            <a:endParaRPr sz="2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(BPS Sasenas 2018)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2900"/>
            <a:ext cx="3429000" cy="4457700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3300000" dist="190500">
              <a:srgbClr val="000000">
                <a:alpha val="50000"/>
              </a:srgbClr>
            </a:outerShdw>
          </a:effectLst>
        </p:spPr>
      </p:pic>
      <p:cxnSp>
        <p:nvCxnSpPr>
          <p:cNvPr id="122" name="Google Shape;122;p21"/>
          <p:cNvCxnSpPr/>
          <p:nvPr/>
        </p:nvCxnSpPr>
        <p:spPr>
          <a:xfrm>
            <a:off x="3882850" y="1242725"/>
            <a:ext cx="239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1"/>
          <p:cNvCxnSpPr/>
          <p:nvPr/>
        </p:nvCxnSpPr>
        <p:spPr>
          <a:xfrm>
            <a:off x="3882850" y="1986525"/>
            <a:ext cx="239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21"/>
          <p:cNvCxnSpPr/>
          <p:nvPr/>
        </p:nvCxnSpPr>
        <p:spPr>
          <a:xfrm>
            <a:off x="4122250" y="1242725"/>
            <a:ext cx="0" cy="756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21"/>
          <p:cNvCxnSpPr>
            <a:endCxn id="119" idx="1"/>
          </p:cNvCxnSpPr>
          <p:nvPr/>
        </p:nvCxnSpPr>
        <p:spPr>
          <a:xfrm>
            <a:off x="4147550" y="1613575"/>
            <a:ext cx="1096800" cy="474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